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18" r:id="rId2"/>
    <p:sldId id="323" r:id="rId3"/>
    <p:sldId id="324" r:id="rId4"/>
    <p:sldId id="325" r:id="rId5"/>
  </p:sldIdLst>
  <p:sldSz cx="12192000" cy="6858000"/>
  <p:notesSz cx="6794500" cy="9931400"/>
  <p:defaultTextStyle>
    <a:defPPr>
      <a:defRPr lang="en-US"/>
    </a:defPPr>
    <a:lvl1pPr marL="0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770"/>
    <a:srgbClr val="E9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40" autoAdjust="0"/>
  </p:normalViewPr>
  <p:slideViewPr>
    <p:cSldViewPr>
      <p:cViewPr varScale="1">
        <p:scale>
          <a:sx n="69" d="100"/>
          <a:sy n="69" d="100"/>
        </p:scale>
        <p:origin x="-126" y="-2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108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ncan Bembridge" userId="3f77e243bc17137f" providerId="LiveId" clId="{84045C94-F70F-4DC0-8D62-9EAF192877FE}"/>
    <pc:docChg chg="delSld">
      <pc:chgData name="Duncan Bembridge" userId="3f77e243bc17137f" providerId="LiveId" clId="{84045C94-F70F-4DC0-8D62-9EAF192877FE}" dt="2017-11-01T13:42:09.494" v="0" actId="2696"/>
      <pc:docMkLst>
        <pc:docMk/>
      </pc:docMkLst>
      <pc:sldChg chg="del">
        <pc:chgData name="Duncan Bembridge" userId="3f77e243bc17137f" providerId="LiveId" clId="{84045C94-F70F-4DC0-8D62-9EAF192877FE}" dt="2017-11-01T13:42:09.494" v="0" actId="2696"/>
        <pc:sldMkLst>
          <pc:docMk/>
          <pc:sldMk cId="0" sldId="25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56E52-7D3A-4813-926F-1F5EE6A3792E}" type="datetimeFigureOut">
              <a:rPr lang="en-US" smtClean="0"/>
              <a:pPr/>
              <a:t>5/16/2018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15112-4D5E-4BF1-8AC4-72C3C72C9E0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98354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0FF3D-1B75-40CD-8E93-7EDD1BC628EE}" type="datetimeFigureOut">
              <a:rPr lang="en-US" smtClean="0"/>
              <a:pPr/>
              <a:t>5/16/2018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9230C-A415-4F25-80C7-50DB92FE092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47412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6713" y="793119"/>
            <a:ext cx="10600038" cy="712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1141" y="2102295"/>
            <a:ext cx="10545610" cy="2500312"/>
          </a:xfrm>
        </p:spPr>
        <p:txBody>
          <a:bodyPr/>
          <a:lstStyle>
            <a:lvl1pPr>
              <a:defRPr sz="3323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2708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585069" y="1796133"/>
            <a:ext cx="11008255" cy="27783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85070" y="1081751"/>
            <a:ext cx="10793222" cy="5357850"/>
          </a:xfrm>
        </p:spPr>
        <p:txBody>
          <a:bodyPr/>
          <a:lstStyle>
            <a:lvl1pPr>
              <a:defRPr sz="3323"/>
            </a:lvl1pPr>
            <a:lvl5pPr>
              <a:defRPr sz="184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959410" y="2906579"/>
            <a:ext cx="10363200" cy="1500781"/>
          </a:xfrm>
        </p:spPr>
        <p:txBody>
          <a:bodyPr anchor="b"/>
          <a:lstStyle>
            <a:lvl1pPr marL="0" indent="0">
              <a:buNone/>
              <a:defRPr sz="2708">
                <a:solidFill>
                  <a:schemeClr val="tx1">
                    <a:tint val="75000"/>
                  </a:schemeClr>
                </a:solidFill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0"/>
          </p:nvPr>
        </p:nvSpPr>
        <p:spPr>
          <a:xfrm>
            <a:off x="959410" y="4448500"/>
            <a:ext cx="10363200" cy="150078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5416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5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5069" y="1030725"/>
            <a:ext cx="5214254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4037" y="1030725"/>
            <a:ext cx="5442895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6713" y="1357301"/>
            <a:ext cx="10736111" cy="5082301"/>
          </a:xfrm>
        </p:spPr>
        <p:txBody>
          <a:bodyPr>
            <a:normAutofit/>
          </a:bodyPr>
          <a:lstStyle>
            <a:lvl1pPr marL="0" indent="0" algn="ctr">
              <a:buNone/>
              <a:defRPr sz="3323"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726313 ASE 190.5x2543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3106" y="1030726"/>
            <a:ext cx="10885791" cy="5408877"/>
          </a:xfrm>
          <a:prstGeom prst="rect">
            <a:avLst/>
          </a:prstGeom>
        </p:spPr>
        <p:txBody>
          <a:bodyPr vert="horz" lIns="99597" tIns="49797" rIns="99597" bIns="4979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5" r:id="rId4"/>
    <p:sldLayoutId id="2147483664" r:id="rId5"/>
    <p:sldLayoutId id="2147483649" r:id="rId6"/>
  </p:sldLayoutIdLst>
  <p:hf hdr="0" ftr="0" dt="0"/>
  <p:txStyles>
    <p:titleStyle>
      <a:lvl1pPr algn="l" defTabSz="1225821" rtl="0" eaLnBrk="1" latinLnBrk="0" hangingPunct="1">
        <a:spcBef>
          <a:spcPct val="0"/>
        </a:spcBef>
        <a:buNone/>
        <a:defRPr sz="3692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9683" indent="-459683" algn="l" defTabSz="1225821" rtl="0" eaLnBrk="1" latinLnBrk="0" hangingPunct="1">
        <a:spcBef>
          <a:spcPct val="20000"/>
        </a:spcBef>
        <a:buFont typeface="Arial" pitchFamily="34" charset="0"/>
        <a:buChar char="•"/>
        <a:defRPr sz="4431" kern="1200">
          <a:solidFill>
            <a:schemeClr val="tx1"/>
          </a:solidFill>
          <a:latin typeface="+mn-lt"/>
          <a:ea typeface="+mn-ea"/>
          <a:cs typeface="+mn-cs"/>
        </a:defRPr>
      </a:lvl1pPr>
      <a:lvl2pPr marL="995979" indent="-383068" algn="l" defTabSz="1225821" rtl="0" eaLnBrk="1" latinLnBrk="0" hangingPunct="1">
        <a:spcBef>
          <a:spcPct val="20000"/>
        </a:spcBef>
        <a:buFont typeface="Arial" pitchFamily="34" charset="0"/>
        <a:buChar char="–"/>
        <a:defRPr sz="3815" kern="1200">
          <a:solidFill>
            <a:schemeClr val="tx1"/>
          </a:solidFill>
          <a:latin typeface="+mn-lt"/>
          <a:ea typeface="+mn-ea"/>
          <a:cs typeface="+mn-cs"/>
        </a:defRPr>
      </a:lvl2pPr>
      <a:lvl3pPr marL="1532276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45187" indent="-306454" algn="l" defTabSz="1225821" rtl="0" eaLnBrk="1" latinLnBrk="0" hangingPunct="1">
        <a:spcBef>
          <a:spcPct val="20000"/>
        </a:spcBef>
        <a:buFont typeface="Arial" pitchFamily="34" charset="0"/>
        <a:buChar char="–"/>
        <a:defRPr sz="2708" kern="1200">
          <a:solidFill>
            <a:schemeClr val="tx1"/>
          </a:solidFill>
          <a:latin typeface="+mn-lt"/>
          <a:ea typeface="+mn-ea"/>
          <a:cs typeface="+mn-cs"/>
        </a:defRPr>
      </a:lvl4pPr>
      <a:lvl5pPr marL="2758096" indent="-306454" algn="l" defTabSz="1225821" rtl="0" eaLnBrk="1" latinLnBrk="0" hangingPunct="1">
        <a:spcBef>
          <a:spcPct val="20000"/>
        </a:spcBef>
        <a:buFont typeface="Arial" pitchFamily="34" charset="0"/>
        <a:buChar char="»"/>
        <a:defRPr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337100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6pPr>
      <a:lvl7pPr marL="398391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7pPr>
      <a:lvl8pPr marL="459682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8pPr>
      <a:lvl9pPr marL="520973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1pPr>
      <a:lvl2pPr marL="61291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2pPr>
      <a:lvl3pPr marL="1225821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3pPr>
      <a:lvl4pPr marL="183873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45164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6455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7746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9037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90328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GDPR FOR ACCOUNTS PROCESS SALES INCOME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52AFF28-1B81-4E4E-BAF2-EA9F5857B598}"/>
              </a:ext>
            </a:extLst>
          </p:cNvPr>
          <p:cNvSpPr/>
          <p:nvPr/>
        </p:nvSpPr>
        <p:spPr>
          <a:xfrm>
            <a:off x="1127448" y="332045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Accounts Admin Collect Banking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3071664" y="2434222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Service &amp; Parts Banking</a:t>
            </a: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6514356" y="4502460"/>
            <a:ext cx="44568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5E5490F-C833-488E-AA2A-47DD42F99CD4}"/>
              </a:ext>
            </a:extLst>
          </p:cNvPr>
          <p:cNvSpPr/>
          <p:nvPr/>
        </p:nvSpPr>
        <p:spPr>
          <a:xfrm>
            <a:off x="3071664" y="418455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Sales Banking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>
            <a:off x="8821633" y="272952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xmlns="" id="{4D8E686B-6816-4C51-9430-F9189D88B497}"/>
              </a:ext>
            </a:extLst>
          </p:cNvPr>
          <p:cNvSpPr/>
          <p:nvPr/>
        </p:nvSpPr>
        <p:spPr>
          <a:xfrm>
            <a:off x="4511824" y="272952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AB6FC4AA-C375-44A3-9479-2B108CA72FF6}"/>
              </a:ext>
            </a:extLst>
          </p:cNvPr>
          <p:cNvSpPr/>
          <p:nvPr/>
        </p:nvSpPr>
        <p:spPr>
          <a:xfrm>
            <a:off x="5270554" y="247749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All entered onto Spreadsheet</a:t>
            </a:r>
          </a:p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CB968191-A112-4129-80FA-C4D458B5D845}"/>
              </a:ext>
            </a:extLst>
          </p:cNvPr>
          <p:cNvSpPr/>
          <p:nvPr/>
        </p:nvSpPr>
        <p:spPr>
          <a:xfrm>
            <a:off x="5223745" y="4241507"/>
            <a:ext cx="1046595" cy="881947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Credit Card slips detached from Deposit Slips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xmlns="" id="{B7B2B45F-91EA-46E7-B543-5746C44043EA}"/>
              </a:ext>
            </a:extLst>
          </p:cNvPr>
          <p:cNvSpPr/>
          <p:nvPr/>
        </p:nvSpPr>
        <p:spPr>
          <a:xfrm>
            <a:off x="4511824" y="443657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xmlns="" id="{A27238A8-D930-458B-9833-2009B66221AE}"/>
              </a:ext>
            </a:extLst>
          </p:cNvPr>
          <p:cNvSpPr/>
          <p:nvPr/>
        </p:nvSpPr>
        <p:spPr>
          <a:xfrm>
            <a:off x="6527988" y="272952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11D2E943-70B4-4C14-B8AC-4C92B8F5362F}"/>
              </a:ext>
            </a:extLst>
          </p:cNvPr>
          <p:cNvSpPr/>
          <p:nvPr/>
        </p:nvSpPr>
        <p:spPr>
          <a:xfrm>
            <a:off x="7406282" y="247749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No sales Invoices are kept within the </a:t>
            </a:r>
            <a:r>
              <a:rPr lang="en-GB" sz="1200" dirty="0" err="1" smtClean="0">
                <a:solidFill>
                  <a:schemeClr val="tx1"/>
                </a:solidFill>
              </a:rPr>
              <a:t>Dept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C4876F2C-7D0B-49DA-A31C-D95B49C056FE}"/>
              </a:ext>
            </a:extLst>
          </p:cNvPr>
          <p:cNvSpPr/>
          <p:nvPr/>
        </p:nvSpPr>
        <p:spPr>
          <a:xfrm>
            <a:off x="7406282" y="4264794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Credit Card slips Keep &amp; stored  securely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5" name="Arrow: Right 34">
            <a:extLst>
              <a:ext uri="{FF2B5EF4-FFF2-40B4-BE49-F238E27FC236}">
                <a16:creationId xmlns:a16="http://schemas.microsoft.com/office/drawing/2014/main" xmlns="" id="{569F44FB-1EBF-4ACE-8E96-497CEE5C40B2}"/>
              </a:ext>
            </a:extLst>
          </p:cNvPr>
          <p:cNvSpPr/>
          <p:nvPr/>
        </p:nvSpPr>
        <p:spPr>
          <a:xfrm rot="19776832">
            <a:off x="2333596" y="3327960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8114F79F-4863-4543-8377-A9503980BA72}"/>
              </a:ext>
            </a:extLst>
          </p:cNvPr>
          <p:cNvSpPr/>
          <p:nvPr/>
        </p:nvSpPr>
        <p:spPr>
          <a:xfrm>
            <a:off x="9692282" y="2456359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All Paperwork is kept for 6 years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65D0FEB8-7447-4424-B7F9-EF4D83C848EB}"/>
              </a:ext>
            </a:extLst>
          </p:cNvPr>
          <p:cNvSpPr/>
          <p:nvPr/>
        </p:nvSpPr>
        <p:spPr>
          <a:xfrm>
            <a:off x="9692282" y="425935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All Paperwork is kept for 6 years</a:t>
            </a:r>
          </a:p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46" name="Arrow: Right 45">
            <a:extLst>
              <a:ext uri="{FF2B5EF4-FFF2-40B4-BE49-F238E27FC236}">
                <a16:creationId xmlns:a16="http://schemas.microsoft.com/office/drawing/2014/main" xmlns="" id="{AB17747B-1E93-4A0D-862D-E437DA074903}"/>
              </a:ext>
            </a:extLst>
          </p:cNvPr>
          <p:cNvSpPr/>
          <p:nvPr/>
        </p:nvSpPr>
        <p:spPr>
          <a:xfrm>
            <a:off x="8816927" y="4489596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71" name="Arrow: Right 34">
            <a:extLst>
              <a:ext uri="{FF2B5EF4-FFF2-40B4-BE49-F238E27FC236}">
                <a16:creationId xmlns:a16="http://schemas.microsoft.com/office/drawing/2014/main" xmlns="" id="{569F44FB-1EBF-4ACE-8E96-497CEE5C40B2}"/>
              </a:ext>
            </a:extLst>
          </p:cNvPr>
          <p:cNvSpPr/>
          <p:nvPr/>
        </p:nvSpPr>
        <p:spPr>
          <a:xfrm rot="1317191">
            <a:off x="2333595" y="4269094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74" name="Subtitle 73">
            <a:extLst>
              <a:ext uri="{FF2B5EF4-FFF2-40B4-BE49-F238E27FC236}">
                <a16:creationId xmlns:a16="http://schemas.microsoft.com/office/drawing/2014/main" xmlns="" id="{25E5490F-C833-488E-AA2A-47DD42F99C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23745" y="5805264"/>
            <a:ext cx="1126809" cy="778354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/>
          </a:bodyPr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Deposit slips only contain customer name no addresses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75" name="Arrow: Right 24">
            <a:extLst>
              <a:ext uri="{FF2B5EF4-FFF2-40B4-BE49-F238E27FC236}">
                <a16:creationId xmlns:a16="http://schemas.microsoft.com/office/drawing/2014/main" xmlns="" id="{B7B2B45F-91EA-46E7-B543-5746C44043EA}"/>
              </a:ext>
            </a:extLst>
          </p:cNvPr>
          <p:cNvSpPr/>
          <p:nvPr/>
        </p:nvSpPr>
        <p:spPr>
          <a:xfrm rot="5400000">
            <a:off x="5571534" y="5279960"/>
            <a:ext cx="441642" cy="360040"/>
          </a:xfrm>
          <a:prstGeom prst="rightArrow">
            <a:avLst>
              <a:gd name="adj1" fmla="val 50000"/>
              <a:gd name="adj2" fmla="val 75737"/>
            </a:avLst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76" name="Arrow: Right 24">
            <a:extLst>
              <a:ext uri="{FF2B5EF4-FFF2-40B4-BE49-F238E27FC236}">
                <a16:creationId xmlns:a16="http://schemas.microsoft.com/office/drawing/2014/main" xmlns="" id="{B7B2B45F-91EA-46E7-B543-5746C44043EA}"/>
              </a:ext>
            </a:extLst>
          </p:cNvPr>
          <p:cNvSpPr/>
          <p:nvPr/>
        </p:nvSpPr>
        <p:spPr>
          <a:xfrm rot="5400000">
            <a:off x="7725462" y="5279960"/>
            <a:ext cx="441642" cy="360040"/>
          </a:xfrm>
          <a:prstGeom prst="rightArrow">
            <a:avLst>
              <a:gd name="adj1" fmla="val 50000"/>
              <a:gd name="adj2" fmla="val 75737"/>
            </a:avLst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77" name="Subtitle 73">
            <a:extLst>
              <a:ext uri="{FF2B5EF4-FFF2-40B4-BE49-F238E27FC236}">
                <a16:creationId xmlns:a16="http://schemas.microsoft.com/office/drawing/2014/main" xmlns="" id="{25E5490F-C833-488E-AA2A-47DD42F99CD4}"/>
              </a:ext>
            </a:extLst>
          </p:cNvPr>
          <p:cNvSpPr txBox="1">
            <a:spLocks/>
          </p:cNvSpPr>
          <p:nvPr/>
        </p:nvSpPr>
        <p:spPr>
          <a:xfrm>
            <a:off x="7406282" y="5805264"/>
            <a:ext cx="1126809" cy="778354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 w="25400" cap="flat" cmpd="sng" algn="ctr">
            <a:solidFill>
              <a:srgbClr val="00877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9597" tIns="49797" rIns="99597" bIns="49797" rtlCol="0" anchor="ctr">
            <a:normAutofit/>
          </a:bodyPr>
          <a:lstStyle>
            <a:lvl1pPr marL="0" indent="0" algn="ctr" defTabSz="1225821" rtl="0" eaLnBrk="1" latinLnBrk="0" hangingPunct="1">
              <a:spcBef>
                <a:spcPct val="20000"/>
              </a:spcBef>
              <a:buFont typeface="Arial" pitchFamily="34" charset="0"/>
              <a:buNone/>
              <a:defRPr sz="3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12910" indent="0" algn="ctr" defTabSz="1225821" rtl="0" eaLnBrk="1" latinLnBrk="0" hangingPunct="1">
              <a:spcBef>
                <a:spcPct val="20000"/>
              </a:spcBef>
              <a:buFont typeface="Arial" pitchFamily="34" charset="0"/>
              <a:buNone/>
              <a:defRPr sz="3815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25821" indent="0" algn="ctr" defTabSz="1225821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38732" indent="0" algn="ctr" defTabSz="1225821" rtl="0" eaLnBrk="1" latinLnBrk="0" hangingPunct="1">
              <a:spcBef>
                <a:spcPct val="20000"/>
              </a:spcBef>
              <a:buFont typeface="Arial" pitchFamily="34" charset="0"/>
              <a:buNone/>
              <a:defRPr sz="270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51642" indent="0" algn="ctr" defTabSz="1225821" rtl="0" eaLnBrk="1" latinLnBrk="0" hangingPunct="1">
              <a:spcBef>
                <a:spcPct val="20000"/>
              </a:spcBef>
              <a:buFont typeface="Arial" pitchFamily="34" charset="0"/>
              <a:buNone/>
              <a:defRPr sz="1846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64553" indent="0" algn="ctr" defTabSz="1225821" rtl="0" eaLnBrk="1" latinLnBrk="0" hangingPunct="1">
              <a:spcBef>
                <a:spcPct val="20000"/>
              </a:spcBef>
              <a:buFont typeface="Arial" pitchFamily="34" charset="0"/>
              <a:buNone/>
              <a:defRPr sz="270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77462" indent="0" algn="ctr" defTabSz="1225821" rtl="0" eaLnBrk="1" latinLnBrk="0" hangingPunct="1">
              <a:spcBef>
                <a:spcPct val="20000"/>
              </a:spcBef>
              <a:buFont typeface="Arial" pitchFamily="34" charset="0"/>
              <a:buNone/>
              <a:defRPr sz="270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90373" indent="0" algn="ctr" defTabSz="1225821" rtl="0" eaLnBrk="1" latinLnBrk="0" hangingPunct="1">
              <a:spcBef>
                <a:spcPct val="20000"/>
              </a:spcBef>
              <a:buFont typeface="Arial" pitchFamily="34" charset="0"/>
              <a:buNone/>
              <a:defRPr sz="270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903283" indent="0" algn="ctr" defTabSz="1225821" rtl="0" eaLnBrk="1" latinLnBrk="0" hangingPunct="1">
              <a:spcBef>
                <a:spcPct val="20000"/>
              </a:spcBef>
              <a:buFont typeface="Arial" pitchFamily="34" charset="0"/>
              <a:buNone/>
              <a:defRPr sz="270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 smtClean="0">
                <a:solidFill>
                  <a:schemeClr val="tx1"/>
                </a:solidFill>
              </a:rPr>
              <a:t>In a locked</a:t>
            </a:r>
          </a:p>
          <a:p>
            <a:r>
              <a:rPr lang="en-GB" sz="1200" dirty="0" smtClean="0">
                <a:solidFill>
                  <a:schemeClr val="tx1"/>
                </a:solidFill>
              </a:rPr>
              <a:t>cabinet in Accounts </a:t>
            </a:r>
            <a:r>
              <a:rPr lang="en-GB" sz="1200" dirty="0" err="1" smtClean="0">
                <a:solidFill>
                  <a:schemeClr val="tx1"/>
                </a:solidFill>
              </a:rPr>
              <a:t>Dept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527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GDPR FOR ACCOUNTS SUPPLIER INVOICES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52AFF28-1B81-4E4E-BAF2-EA9F5857B598}"/>
              </a:ext>
            </a:extLst>
          </p:cNvPr>
          <p:cNvSpPr/>
          <p:nvPr/>
        </p:nvSpPr>
        <p:spPr>
          <a:xfrm>
            <a:off x="879104" y="2444524"/>
            <a:ext cx="1370534" cy="843491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Supplier invoices either received by email or post daily</a:t>
            </a:r>
          </a:p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3071664" y="2434222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Logged onto supplier account on  DMS system </a:t>
            </a: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>
            <a:off x="8821633" y="272952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xmlns="" id="{4D8E686B-6816-4C51-9430-F9189D88B497}"/>
              </a:ext>
            </a:extLst>
          </p:cNvPr>
          <p:cNvSpPr/>
          <p:nvPr/>
        </p:nvSpPr>
        <p:spPr>
          <a:xfrm>
            <a:off x="4511824" y="272952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AB6FC4AA-C375-44A3-9479-2B108CA72FF6}"/>
              </a:ext>
            </a:extLst>
          </p:cNvPr>
          <p:cNvSpPr/>
          <p:nvPr/>
        </p:nvSpPr>
        <p:spPr>
          <a:xfrm>
            <a:off x="5159896" y="2477497"/>
            <a:ext cx="1296144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Invoices sent to department managers to signing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CB968191-A112-4129-80FA-C4D458B5D845}"/>
              </a:ext>
            </a:extLst>
          </p:cNvPr>
          <p:cNvSpPr/>
          <p:nvPr/>
        </p:nvSpPr>
        <p:spPr>
          <a:xfrm>
            <a:off x="7446388" y="2478122"/>
            <a:ext cx="1046595" cy="881947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Manager returns to Accounts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xmlns="" id="{A27238A8-D930-458B-9833-2009B66221AE}"/>
              </a:ext>
            </a:extLst>
          </p:cNvPr>
          <p:cNvSpPr/>
          <p:nvPr/>
        </p:nvSpPr>
        <p:spPr>
          <a:xfrm>
            <a:off x="6672064" y="2722332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8114F79F-4863-4543-8377-A9503980BA72}"/>
              </a:ext>
            </a:extLst>
          </p:cNvPr>
          <p:cNvSpPr/>
          <p:nvPr/>
        </p:nvSpPr>
        <p:spPr>
          <a:xfrm>
            <a:off x="9538132" y="2436921"/>
            <a:ext cx="1526419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Once process completed invoices filed and stored in cupboard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65D0FEB8-7447-4424-B7F9-EF4D83C848EB}"/>
              </a:ext>
            </a:extLst>
          </p:cNvPr>
          <p:cNvSpPr/>
          <p:nvPr/>
        </p:nvSpPr>
        <p:spPr>
          <a:xfrm>
            <a:off x="9552384" y="4259358"/>
            <a:ext cx="1512168" cy="869532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All Paperwork is kept for 6 </a:t>
            </a:r>
            <a:r>
              <a:rPr lang="en-GB" sz="1200" dirty="0" smtClean="0">
                <a:solidFill>
                  <a:schemeClr val="tx1"/>
                </a:solidFill>
              </a:rPr>
              <a:t>years. On site or at designated site</a:t>
            </a:r>
            <a:endParaRPr lang="en-GB" sz="1200" dirty="0">
              <a:solidFill>
                <a:schemeClr val="tx1"/>
              </a:solidFill>
            </a:endParaRPr>
          </a:p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76" name="Arrow: Right 24">
            <a:extLst>
              <a:ext uri="{FF2B5EF4-FFF2-40B4-BE49-F238E27FC236}">
                <a16:creationId xmlns:a16="http://schemas.microsoft.com/office/drawing/2014/main" xmlns="" id="{B7B2B45F-91EA-46E7-B543-5746C44043EA}"/>
              </a:ext>
            </a:extLst>
          </p:cNvPr>
          <p:cNvSpPr/>
          <p:nvPr/>
        </p:nvSpPr>
        <p:spPr>
          <a:xfrm rot="5400000">
            <a:off x="10087647" y="5287407"/>
            <a:ext cx="441642" cy="360040"/>
          </a:xfrm>
          <a:prstGeom prst="rightArrow">
            <a:avLst>
              <a:gd name="adj1" fmla="val 50000"/>
              <a:gd name="adj2" fmla="val 75737"/>
            </a:avLst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77" name="Subtitle 73">
            <a:extLst>
              <a:ext uri="{FF2B5EF4-FFF2-40B4-BE49-F238E27FC236}">
                <a16:creationId xmlns:a16="http://schemas.microsoft.com/office/drawing/2014/main" xmlns="" id="{25E5490F-C833-488E-AA2A-47DD42F99CD4}"/>
              </a:ext>
            </a:extLst>
          </p:cNvPr>
          <p:cNvSpPr txBox="1">
            <a:spLocks/>
          </p:cNvSpPr>
          <p:nvPr/>
        </p:nvSpPr>
        <p:spPr>
          <a:xfrm>
            <a:off x="9737936" y="5877272"/>
            <a:ext cx="1126809" cy="778354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 w="25400" cap="flat" cmpd="sng" algn="ctr">
            <a:solidFill>
              <a:srgbClr val="00877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9597" tIns="49797" rIns="99597" bIns="49797" rtlCol="0" anchor="ctr">
            <a:normAutofit fontScale="92500" lnSpcReduction="20000"/>
          </a:bodyPr>
          <a:lstStyle>
            <a:lvl1pPr marL="0" indent="0" algn="ctr" defTabSz="1225821" rtl="0" eaLnBrk="1" latinLnBrk="0" hangingPunct="1">
              <a:spcBef>
                <a:spcPct val="20000"/>
              </a:spcBef>
              <a:buFont typeface="Arial" pitchFamily="34" charset="0"/>
              <a:buNone/>
              <a:defRPr sz="3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12910" indent="0" algn="ctr" defTabSz="1225821" rtl="0" eaLnBrk="1" latinLnBrk="0" hangingPunct="1">
              <a:spcBef>
                <a:spcPct val="20000"/>
              </a:spcBef>
              <a:buFont typeface="Arial" pitchFamily="34" charset="0"/>
              <a:buNone/>
              <a:defRPr sz="3815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25821" indent="0" algn="ctr" defTabSz="1225821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38732" indent="0" algn="ctr" defTabSz="1225821" rtl="0" eaLnBrk="1" latinLnBrk="0" hangingPunct="1">
              <a:spcBef>
                <a:spcPct val="20000"/>
              </a:spcBef>
              <a:buFont typeface="Arial" pitchFamily="34" charset="0"/>
              <a:buNone/>
              <a:defRPr sz="270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51642" indent="0" algn="ctr" defTabSz="1225821" rtl="0" eaLnBrk="1" latinLnBrk="0" hangingPunct="1">
              <a:spcBef>
                <a:spcPct val="20000"/>
              </a:spcBef>
              <a:buFont typeface="Arial" pitchFamily="34" charset="0"/>
              <a:buNone/>
              <a:defRPr sz="1846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64553" indent="0" algn="ctr" defTabSz="1225821" rtl="0" eaLnBrk="1" latinLnBrk="0" hangingPunct="1">
              <a:spcBef>
                <a:spcPct val="20000"/>
              </a:spcBef>
              <a:buFont typeface="Arial" pitchFamily="34" charset="0"/>
              <a:buNone/>
              <a:defRPr sz="270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77462" indent="0" algn="ctr" defTabSz="1225821" rtl="0" eaLnBrk="1" latinLnBrk="0" hangingPunct="1">
              <a:spcBef>
                <a:spcPct val="20000"/>
              </a:spcBef>
              <a:buFont typeface="Arial" pitchFamily="34" charset="0"/>
              <a:buNone/>
              <a:defRPr sz="270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90373" indent="0" algn="ctr" defTabSz="1225821" rtl="0" eaLnBrk="1" latinLnBrk="0" hangingPunct="1">
              <a:spcBef>
                <a:spcPct val="20000"/>
              </a:spcBef>
              <a:buFont typeface="Arial" pitchFamily="34" charset="0"/>
              <a:buNone/>
              <a:defRPr sz="270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903283" indent="0" algn="ctr" defTabSz="1225821" rtl="0" eaLnBrk="1" latinLnBrk="0" hangingPunct="1">
              <a:spcBef>
                <a:spcPct val="20000"/>
              </a:spcBef>
              <a:buFont typeface="Arial" pitchFamily="34" charset="0"/>
              <a:buNone/>
              <a:defRPr sz="270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 smtClean="0">
                <a:solidFill>
                  <a:schemeClr val="tx1"/>
                </a:solidFill>
              </a:rPr>
              <a:t>Once the period is complete Documents are securely </a:t>
            </a:r>
            <a:r>
              <a:rPr lang="en-GB" sz="1200" dirty="0" err="1" smtClean="0">
                <a:solidFill>
                  <a:schemeClr val="tx1"/>
                </a:solidFill>
              </a:rPr>
              <a:t>destoryed</a:t>
            </a:r>
            <a:endParaRPr lang="en-GB" sz="1200" dirty="0" smtClean="0">
              <a:solidFill>
                <a:schemeClr val="tx1"/>
              </a:solidFill>
            </a:endParaRPr>
          </a:p>
        </p:txBody>
      </p:sp>
      <p:sp>
        <p:nvSpPr>
          <p:cNvPr id="24" name="Arrow: Right 17">
            <a:extLst>
              <a:ext uri="{FF2B5EF4-FFF2-40B4-BE49-F238E27FC236}">
                <a16:creationId xmlns:a16="http://schemas.microsoft.com/office/drawing/2014/main" xmlns="" id="{4D8E686B-6816-4C51-9430-F9189D88B497}"/>
              </a:ext>
            </a:extLst>
          </p:cNvPr>
          <p:cNvSpPr/>
          <p:nvPr/>
        </p:nvSpPr>
        <p:spPr>
          <a:xfrm>
            <a:off x="2423592" y="272952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26" name="Arrow: Right 24">
            <a:extLst>
              <a:ext uri="{FF2B5EF4-FFF2-40B4-BE49-F238E27FC236}">
                <a16:creationId xmlns:a16="http://schemas.microsoft.com/office/drawing/2014/main" xmlns="" id="{B7B2B45F-91EA-46E7-B543-5746C44043EA}"/>
              </a:ext>
            </a:extLst>
          </p:cNvPr>
          <p:cNvSpPr/>
          <p:nvPr/>
        </p:nvSpPr>
        <p:spPr>
          <a:xfrm rot="5400000">
            <a:off x="10080520" y="3613817"/>
            <a:ext cx="441642" cy="360040"/>
          </a:xfrm>
          <a:prstGeom prst="rightArrow">
            <a:avLst>
              <a:gd name="adj1" fmla="val 50000"/>
              <a:gd name="adj2" fmla="val 75737"/>
            </a:avLst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426223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GDPR FOR ACCOUNTS SUPPLIER BANK DETAILS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52AFF28-1B81-4E4E-BAF2-EA9F5857B598}"/>
              </a:ext>
            </a:extLst>
          </p:cNvPr>
          <p:cNvSpPr/>
          <p:nvPr/>
        </p:nvSpPr>
        <p:spPr>
          <a:xfrm>
            <a:off x="722347" y="2444522"/>
            <a:ext cx="1728192" cy="921112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Supplier Bank Details obtained or sent by Supplier </a:t>
            </a:r>
          </a:p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3431704" y="2468564"/>
            <a:ext cx="1728192" cy="897070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Entered onto Lloyds Bank Payment system</a:t>
            </a:r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xmlns="" id="{A27238A8-D930-458B-9833-2009B66221AE}"/>
              </a:ext>
            </a:extLst>
          </p:cNvPr>
          <p:cNvSpPr/>
          <p:nvPr/>
        </p:nvSpPr>
        <p:spPr>
          <a:xfrm>
            <a:off x="8092091" y="272952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24" name="Arrow: Right 17">
            <a:extLst>
              <a:ext uri="{FF2B5EF4-FFF2-40B4-BE49-F238E27FC236}">
                <a16:creationId xmlns:a16="http://schemas.microsoft.com/office/drawing/2014/main" xmlns="" id="{4D8E686B-6816-4C51-9430-F9189D88B497}"/>
              </a:ext>
            </a:extLst>
          </p:cNvPr>
          <p:cNvSpPr/>
          <p:nvPr/>
        </p:nvSpPr>
        <p:spPr>
          <a:xfrm>
            <a:off x="2783632" y="272952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 rot="10800000" flipV="1">
            <a:off x="6023992" y="2481792"/>
            <a:ext cx="1760153" cy="870615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Information stored on computer with only Lloyds link access only</a:t>
            </a:r>
          </a:p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Secure site </a:t>
            </a:r>
          </a:p>
        </p:txBody>
      </p:sp>
      <p:sp>
        <p:nvSpPr>
          <p:cNvPr id="20" name="Arrow: Right 26">
            <a:extLst>
              <a:ext uri="{FF2B5EF4-FFF2-40B4-BE49-F238E27FC236}">
                <a16:creationId xmlns:a16="http://schemas.microsoft.com/office/drawing/2014/main" xmlns="" id="{A27238A8-D930-458B-9833-2009B66221AE}"/>
              </a:ext>
            </a:extLst>
          </p:cNvPr>
          <p:cNvSpPr/>
          <p:nvPr/>
        </p:nvSpPr>
        <p:spPr>
          <a:xfrm>
            <a:off x="5303912" y="2714668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 rot="10800000" flipV="1">
            <a:off x="8760296" y="2474238"/>
            <a:ext cx="1760153" cy="870615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Computer is password protected only Accounts staff have access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3438104" y="4077072"/>
            <a:ext cx="1728192" cy="897070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Printouts keep in a locked cabinet 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3396597" y="5733256"/>
            <a:ext cx="1728192" cy="897070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Keep for 6 years then destroyed </a:t>
            </a:r>
          </a:p>
        </p:txBody>
      </p:sp>
      <p:sp>
        <p:nvSpPr>
          <p:cNvPr id="29" name="Arrow: Right 26">
            <a:extLst>
              <a:ext uri="{FF2B5EF4-FFF2-40B4-BE49-F238E27FC236}">
                <a16:creationId xmlns:a16="http://schemas.microsoft.com/office/drawing/2014/main" xmlns="" id="{A27238A8-D930-458B-9833-2009B66221AE}"/>
              </a:ext>
            </a:extLst>
          </p:cNvPr>
          <p:cNvSpPr/>
          <p:nvPr/>
        </p:nvSpPr>
        <p:spPr>
          <a:xfrm rot="5400000">
            <a:off x="4028869" y="355017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30" name="Arrow: Right 26">
            <a:extLst>
              <a:ext uri="{FF2B5EF4-FFF2-40B4-BE49-F238E27FC236}">
                <a16:creationId xmlns:a16="http://schemas.microsoft.com/office/drawing/2014/main" xmlns="" id="{A27238A8-D930-458B-9833-2009B66221AE}"/>
              </a:ext>
            </a:extLst>
          </p:cNvPr>
          <p:cNvSpPr/>
          <p:nvPr/>
        </p:nvSpPr>
        <p:spPr>
          <a:xfrm rot="5400000">
            <a:off x="4044669" y="519007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296026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GDPR FOR ACCOUNTS PCI COMPLAINCE 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52AFF28-1B81-4E4E-BAF2-EA9F5857B598}"/>
              </a:ext>
            </a:extLst>
          </p:cNvPr>
          <p:cNvSpPr/>
          <p:nvPr/>
        </p:nvSpPr>
        <p:spPr>
          <a:xfrm>
            <a:off x="1127448" y="332045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Taking of Credit card Details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3036557" y="2434222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Customer not Present </a:t>
            </a: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6514356" y="4502460"/>
            <a:ext cx="44568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5E5490F-C833-488E-AA2A-47DD42F99CD4}"/>
              </a:ext>
            </a:extLst>
          </p:cNvPr>
          <p:cNvSpPr/>
          <p:nvPr/>
        </p:nvSpPr>
        <p:spPr>
          <a:xfrm>
            <a:off x="3071664" y="418455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Customer Present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206619">
            <a:off x="7766263" y="359252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xmlns="" id="{4D8E686B-6816-4C51-9430-F9189D88B497}"/>
              </a:ext>
            </a:extLst>
          </p:cNvPr>
          <p:cNvSpPr/>
          <p:nvPr/>
        </p:nvSpPr>
        <p:spPr>
          <a:xfrm>
            <a:off x="4511824" y="272952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AB6FC4AA-C375-44A3-9479-2B108CA72FF6}"/>
              </a:ext>
            </a:extLst>
          </p:cNvPr>
          <p:cNvSpPr/>
          <p:nvPr/>
        </p:nvSpPr>
        <p:spPr>
          <a:xfrm>
            <a:off x="5252355" y="2434222"/>
            <a:ext cx="1080000" cy="907371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Card details taken and entered on card machine</a:t>
            </a:r>
          </a:p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CB968191-A112-4129-80FA-C4D458B5D845}"/>
              </a:ext>
            </a:extLst>
          </p:cNvPr>
          <p:cNvSpPr/>
          <p:nvPr/>
        </p:nvSpPr>
        <p:spPr>
          <a:xfrm>
            <a:off x="5223745" y="4241507"/>
            <a:ext cx="1046595" cy="881947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Customer completes the transaction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xmlns="" id="{B7B2B45F-91EA-46E7-B543-5746C44043EA}"/>
              </a:ext>
            </a:extLst>
          </p:cNvPr>
          <p:cNvSpPr/>
          <p:nvPr/>
        </p:nvSpPr>
        <p:spPr>
          <a:xfrm>
            <a:off x="4511824" y="443657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xmlns="" id="{A27238A8-D930-458B-9833-2009B66221AE}"/>
              </a:ext>
            </a:extLst>
          </p:cNvPr>
          <p:cNvSpPr/>
          <p:nvPr/>
        </p:nvSpPr>
        <p:spPr>
          <a:xfrm>
            <a:off x="6527988" y="272952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11D2E943-70B4-4C14-B8AC-4C92B8F5362F}"/>
              </a:ext>
            </a:extLst>
          </p:cNvPr>
          <p:cNvSpPr/>
          <p:nvPr/>
        </p:nvSpPr>
        <p:spPr>
          <a:xfrm>
            <a:off x="7406282" y="247749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Customer details shredded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C4876F2C-7D0B-49DA-A31C-D95B49C056FE}"/>
              </a:ext>
            </a:extLst>
          </p:cNvPr>
          <p:cNvSpPr/>
          <p:nvPr/>
        </p:nvSpPr>
        <p:spPr>
          <a:xfrm>
            <a:off x="7406282" y="4264794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Card slips keep and  given to accounts with banking </a:t>
            </a:r>
          </a:p>
        </p:txBody>
      </p:sp>
      <p:sp>
        <p:nvSpPr>
          <p:cNvPr id="35" name="Arrow: Right 34">
            <a:extLst>
              <a:ext uri="{FF2B5EF4-FFF2-40B4-BE49-F238E27FC236}">
                <a16:creationId xmlns:a16="http://schemas.microsoft.com/office/drawing/2014/main" xmlns="" id="{569F44FB-1EBF-4ACE-8E96-497CEE5C40B2}"/>
              </a:ext>
            </a:extLst>
          </p:cNvPr>
          <p:cNvSpPr/>
          <p:nvPr/>
        </p:nvSpPr>
        <p:spPr>
          <a:xfrm rot="19776832">
            <a:off x="2333596" y="3327960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65D0FEB8-7447-4424-B7F9-EF4D83C848EB}"/>
              </a:ext>
            </a:extLst>
          </p:cNvPr>
          <p:cNvSpPr/>
          <p:nvPr/>
        </p:nvSpPr>
        <p:spPr>
          <a:xfrm>
            <a:off x="9692282" y="5805264"/>
            <a:ext cx="1080000" cy="778354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All Paperwork is kept for 6 years</a:t>
            </a:r>
          </a:p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71" name="Arrow: Right 34">
            <a:extLst>
              <a:ext uri="{FF2B5EF4-FFF2-40B4-BE49-F238E27FC236}">
                <a16:creationId xmlns:a16="http://schemas.microsoft.com/office/drawing/2014/main" xmlns="" id="{569F44FB-1EBF-4ACE-8E96-497CEE5C40B2}"/>
              </a:ext>
            </a:extLst>
          </p:cNvPr>
          <p:cNvSpPr/>
          <p:nvPr/>
        </p:nvSpPr>
        <p:spPr>
          <a:xfrm rot="1317191">
            <a:off x="2333595" y="4269094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76" name="Arrow: Right 24">
            <a:extLst>
              <a:ext uri="{FF2B5EF4-FFF2-40B4-BE49-F238E27FC236}">
                <a16:creationId xmlns:a16="http://schemas.microsoft.com/office/drawing/2014/main" xmlns="" id="{B7B2B45F-91EA-46E7-B543-5746C44043EA}"/>
              </a:ext>
            </a:extLst>
          </p:cNvPr>
          <p:cNvSpPr/>
          <p:nvPr/>
        </p:nvSpPr>
        <p:spPr>
          <a:xfrm rot="5400000">
            <a:off x="7725462" y="5279960"/>
            <a:ext cx="441642" cy="360040"/>
          </a:xfrm>
          <a:prstGeom prst="rightArrow">
            <a:avLst>
              <a:gd name="adj1" fmla="val 50000"/>
              <a:gd name="adj2" fmla="val 75737"/>
            </a:avLst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77" name="Subtitle 73">
            <a:extLst>
              <a:ext uri="{FF2B5EF4-FFF2-40B4-BE49-F238E27FC236}">
                <a16:creationId xmlns:a16="http://schemas.microsoft.com/office/drawing/2014/main" xmlns="" id="{25E5490F-C833-488E-AA2A-47DD42F99CD4}"/>
              </a:ext>
            </a:extLst>
          </p:cNvPr>
          <p:cNvSpPr txBox="1">
            <a:spLocks/>
          </p:cNvSpPr>
          <p:nvPr/>
        </p:nvSpPr>
        <p:spPr>
          <a:xfrm>
            <a:off x="7406282" y="5805264"/>
            <a:ext cx="1126809" cy="778354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 w="25400" cap="flat" cmpd="sng" algn="ctr">
            <a:solidFill>
              <a:srgbClr val="00877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9597" tIns="49797" rIns="99597" bIns="49797" rtlCol="0" anchor="ctr">
            <a:normAutofit/>
          </a:bodyPr>
          <a:lstStyle>
            <a:lvl1pPr marL="0" indent="0" algn="ctr" defTabSz="1225821" rtl="0" eaLnBrk="1" latinLnBrk="0" hangingPunct="1">
              <a:spcBef>
                <a:spcPct val="20000"/>
              </a:spcBef>
              <a:buFont typeface="Arial" pitchFamily="34" charset="0"/>
              <a:buNone/>
              <a:defRPr sz="3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12910" indent="0" algn="ctr" defTabSz="1225821" rtl="0" eaLnBrk="1" latinLnBrk="0" hangingPunct="1">
              <a:spcBef>
                <a:spcPct val="20000"/>
              </a:spcBef>
              <a:buFont typeface="Arial" pitchFamily="34" charset="0"/>
              <a:buNone/>
              <a:defRPr sz="3815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25821" indent="0" algn="ctr" defTabSz="1225821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38732" indent="0" algn="ctr" defTabSz="1225821" rtl="0" eaLnBrk="1" latinLnBrk="0" hangingPunct="1">
              <a:spcBef>
                <a:spcPct val="20000"/>
              </a:spcBef>
              <a:buFont typeface="Arial" pitchFamily="34" charset="0"/>
              <a:buNone/>
              <a:defRPr sz="270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51642" indent="0" algn="ctr" defTabSz="1225821" rtl="0" eaLnBrk="1" latinLnBrk="0" hangingPunct="1">
              <a:spcBef>
                <a:spcPct val="20000"/>
              </a:spcBef>
              <a:buFont typeface="Arial" pitchFamily="34" charset="0"/>
              <a:buNone/>
              <a:defRPr sz="1846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64553" indent="0" algn="ctr" defTabSz="1225821" rtl="0" eaLnBrk="1" latinLnBrk="0" hangingPunct="1">
              <a:spcBef>
                <a:spcPct val="20000"/>
              </a:spcBef>
              <a:buFont typeface="Arial" pitchFamily="34" charset="0"/>
              <a:buNone/>
              <a:defRPr sz="270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77462" indent="0" algn="ctr" defTabSz="1225821" rtl="0" eaLnBrk="1" latinLnBrk="0" hangingPunct="1">
              <a:spcBef>
                <a:spcPct val="20000"/>
              </a:spcBef>
              <a:buFont typeface="Arial" pitchFamily="34" charset="0"/>
              <a:buNone/>
              <a:defRPr sz="270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90373" indent="0" algn="ctr" defTabSz="1225821" rtl="0" eaLnBrk="1" latinLnBrk="0" hangingPunct="1">
              <a:spcBef>
                <a:spcPct val="20000"/>
              </a:spcBef>
              <a:buFont typeface="Arial" pitchFamily="34" charset="0"/>
              <a:buNone/>
              <a:defRPr sz="270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903283" indent="0" algn="ctr" defTabSz="1225821" rtl="0" eaLnBrk="1" latinLnBrk="0" hangingPunct="1">
              <a:spcBef>
                <a:spcPct val="20000"/>
              </a:spcBef>
              <a:buFont typeface="Arial" pitchFamily="34" charset="0"/>
              <a:buNone/>
              <a:defRPr sz="2708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 smtClean="0">
                <a:solidFill>
                  <a:schemeClr val="tx1"/>
                </a:solidFill>
              </a:rPr>
              <a:t>In a locked</a:t>
            </a:r>
          </a:p>
          <a:p>
            <a:r>
              <a:rPr lang="en-GB" sz="1200" dirty="0" smtClean="0">
                <a:solidFill>
                  <a:schemeClr val="tx1"/>
                </a:solidFill>
              </a:rPr>
              <a:t>cabinet in Accounts </a:t>
            </a:r>
            <a:r>
              <a:rPr lang="en-GB" sz="1200" dirty="0" err="1" smtClean="0">
                <a:solidFill>
                  <a:schemeClr val="tx1"/>
                </a:solidFill>
              </a:rPr>
              <a:t>Dept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6" name="Arrow: Right 24">
            <a:extLst>
              <a:ext uri="{FF2B5EF4-FFF2-40B4-BE49-F238E27FC236}">
                <a16:creationId xmlns:a16="http://schemas.microsoft.com/office/drawing/2014/main" xmlns="" id="{B7B2B45F-91EA-46E7-B543-5746C44043EA}"/>
              </a:ext>
            </a:extLst>
          </p:cNvPr>
          <p:cNvSpPr/>
          <p:nvPr/>
        </p:nvSpPr>
        <p:spPr>
          <a:xfrm>
            <a:off x="8791503" y="6014421"/>
            <a:ext cx="441642" cy="360040"/>
          </a:xfrm>
          <a:prstGeom prst="rightArrow">
            <a:avLst>
              <a:gd name="adj1" fmla="val 50000"/>
              <a:gd name="adj2" fmla="val 75737"/>
            </a:avLst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141185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8462</TotalTime>
  <Words>243</Words>
  <Application>Microsoft Office PowerPoint</Application>
  <PresentationFormat>Custom</PresentationFormat>
  <Paragraphs>42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GDPR FOR ACCOUNTS PROCESS SALES INCOME</vt:lpstr>
      <vt:lpstr>GDPR FOR ACCOUNTS SUPPLIER INVOICES</vt:lpstr>
      <vt:lpstr>GDPR FOR ACCOUNTS SUPPLIER BANK DETAILS</vt:lpstr>
      <vt:lpstr>GDPR FOR ACCOUNTS PCI COMPLAINCE </vt:lpstr>
    </vt:vector>
  </TitlesOfParts>
  <Company>ASE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ASE</dc:creator>
  <cp:lastModifiedBy>R01shocklio</cp:lastModifiedBy>
  <cp:revision>132</cp:revision>
  <cp:lastPrinted>2018-05-16T14:24:32Z</cp:lastPrinted>
  <dcterms:created xsi:type="dcterms:W3CDTF">2012-09-04T08:39:57Z</dcterms:created>
  <dcterms:modified xsi:type="dcterms:W3CDTF">2018-05-16T21:18:52Z</dcterms:modified>
</cp:coreProperties>
</file>